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2"/>
  </p:notesMasterIdLst>
  <p:handoutMasterIdLst>
    <p:handoutMasterId r:id="rId33"/>
  </p:handoutMasterIdLst>
  <p:sldIdLst>
    <p:sldId id="270" r:id="rId3"/>
    <p:sldId id="990" r:id="rId4"/>
    <p:sldId id="326" r:id="rId5"/>
    <p:sldId id="1321" r:id="rId6"/>
    <p:sldId id="1322" r:id="rId7"/>
    <p:sldId id="1323" r:id="rId8"/>
    <p:sldId id="1324" r:id="rId9"/>
    <p:sldId id="1325" r:id="rId10"/>
    <p:sldId id="1326" r:id="rId11"/>
    <p:sldId id="1327" r:id="rId12"/>
    <p:sldId id="1328" r:id="rId13"/>
    <p:sldId id="1329" r:id="rId14"/>
    <p:sldId id="1330" r:id="rId15"/>
    <p:sldId id="1331" r:id="rId16"/>
    <p:sldId id="1332" r:id="rId17"/>
    <p:sldId id="1333" r:id="rId18"/>
    <p:sldId id="1334" r:id="rId19"/>
    <p:sldId id="1335" r:id="rId20"/>
    <p:sldId id="1336" r:id="rId21"/>
    <p:sldId id="1337" r:id="rId22"/>
    <p:sldId id="1338" r:id="rId23"/>
    <p:sldId id="1339" r:id="rId24"/>
    <p:sldId id="1340" r:id="rId25"/>
    <p:sldId id="1341" r:id="rId26"/>
    <p:sldId id="1342" r:id="rId27"/>
    <p:sldId id="1343" r:id="rId28"/>
    <p:sldId id="725" r:id="rId29"/>
    <p:sldId id="538" r:id="rId30"/>
    <p:sldId id="377" r:id="rId31"/>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8" autoAdjust="0"/>
    <p:restoredTop sz="94254"/>
  </p:normalViewPr>
  <p:slideViewPr>
    <p:cSldViewPr showGuides="1">
      <p:cViewPr varScale="1">
        <p:scale>
          <a:sx n="70" d="100"/>
          <a:sy n="70" d="100"/>
        </p:scale>
        <p:origin x="534" y="66"/>
      </p:cViewPr>
      <p:guideLst>
        <p:guide orient="horz" pos="2160"/>
        <p:guide pos="2856"/>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24 August 2021</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4126039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24 August 2021</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1529918785"/>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24 August 2021</a:t>
            </a:fld>
            <a:endPar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76973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776248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193548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180710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1107700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2552248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645448AE-0C4E-4CC0-8E76-F12F24CE199B}" type="slidenum">
              <a:rPr lang="en-US" altLang="en-US">
                <a:solidFill>
                  <a:srgbClr val="000000"/>
                </a:solidFill>
              </a:rPr>
              <a:pPr>
                <a:spcBef>
                  <a:spcPct val="0"/>
                </a:spcBef>
              </a:pPr>
              <a:t>16</a:t>
            </a:fld>
            <a:endParaRPr lang="en-US" altLang="en-US">
              <a:solidFill>
                <a:srgbClr val="000000"/>
              </a:solidFill>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ヒラギノ角ゴ Pro W3" pitchFamily="31" charset="-128"/>
            </a:endParaRPr>
          </a:p>
        </p:txBody>
      </p:sp>
    </p:spTree>
    <p:extLst>
      <p:ext uri="{BB962C8B-B14F-4D97-AF65-F5344CB8AC3E}">
        <p14:creationId xmlns:p14="http://schemas.microsoft.com/office/powerpoint/2010/main" val="2355487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3715705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2392361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3103284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1686384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87791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2276994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392905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254045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1788138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832073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419738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66563" name="Rectangle 2"/>
          <p:cNvSpPr>
            <a:spLocks noGrp="1" noRot="1" noChangeAspect="1" noTextEdit="1"/>
          </p:cNvSpPr>
          <p:nvPr>
            <p:ph type="sldImg"/>
          </p:nvPr>
        </p:nvSpPr>
        <p:spPr/>
      </p:sp>
      <p:sp>
        <p:nvSpPr>
          <p:cNvPr id="6656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216352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2088691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77341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1468107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245135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604487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smtClean="0"/>
              <a:t>24.#</a:t>
            </a: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ヒラギノ角ゴ Pro W3" pitchFamily="31" charset="-128"/>
            </a:endParaRPr>
          </a:p>
        </p:txBody>
      </p:sp>
    </p:spTree>
    <p:extLst>
      <p:ext uri="{BB962C8B-B14F-4D97-AF65-F5344CB8AC3E}">
        <p14:creationId xmlns:p14="http://schemas.microsoft.com/office/powerpoint/2010/main" val="30427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8/24/2021</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8/24/2021</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vmlDrawing" Target="../drawings/vmlDrawing2.v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2.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3505"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/46</a:t>
            </a: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4460"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572092" y="980728"/>
            <a:ext cx="6504281" cy="521970"/>
          </a:xfrm>
          <a:prstGeom prst="rect">
            <a:avLst/>
          </a:prstGeom>
          <a:noFill/>
          <a:ln w="9525">
            <a:noFill/>
          </a:ln>
        </p:spPr>
        <p:txBody>
          <a:bodyPr wrap="square" anchor="t">
            <a:spAutoFit/>
          </a:bodyPr>
          <a:lstStyle/>
          <a:p>
            <a:pPr>
              <a:spcBef>
                <a:spcPct val="20000"/>
              </a:spcBef>
              <a:buClr>
                <a:schemeClr val="tx1"/>
              </a:buClr>
              <a:buSzPct val="60000"/>
            </a:pPr>
            <a:r>
              <a:rPr lang="en-US" altLang="en-GB" sz="2800" dirty="0" smtClean="0">
                <a:solidFill>
                  <a:srgbClr val="000099"/>
                </a:solidFill>
                <a:latin typeface="Arial" panose="020B0604020202020204" pitchFamily="34" charset="0"/>
                <a:ea typeface="Arial" panose="020B0604020202020204" pitchFamily="34" charset="0"/>
              </a:rPr>
              <a:t>Transport Layer Protocols</a:t>
            </a: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5602FD62-1AE2-4944-91B2-FC7DCC1FCDBA}" type="slidenum">
              <a:rPr lang="en-US" altLang="en-US" sz="1200" i="0">
                <a:latin typeface="Arial" panose="020B0604020202020204" pitchFamily="34" charset="0"/>
              </a:rPr>
              <a:pPr/>
              <a:t>10</a:t>
            </a:fld>
            <a:endParaRPr lang="en-US" altLang="en-US" sz="1200" i="0">
              <a:latin typeface="Arial" panose="020B0604020202020204" pitchFamily="34" charset="0"/>
            </a:endParaRPr>
          </a:p>
        </p:txBody>
      </p:sp>
      <p:sp>
        <p:nvSpPr>
          <p:cNvPr id="93187" name="Rectangle 14"/>
          <p:cNvSpPr>
            <a:spLocks noChangeArrowheads="1"/>
          </p:cNvSpPr>
          <p:nvPr/>
        </p:nvSpPr>
        <p:spPr bwMode="auto">
          <a:xfrm>
            <a:off x="152400" y="-17463"/>
            <a:ext cx="8915400" cy="7016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24.40 :  </a:t>
            </a:r>
            <a:r>
              <a:rPr lang="en-US" altLang="en-US" sz="2000">
                <a:latin typeface="Times-BoldItalic" charset="0"/>
              </a:rPr>
              <a:t>Comparison between a TCP segment and an SCTP</a:t>
            </a:r>
            <a:br>
              <a:rPr lang="en-US" altLang="en-US" sz="2000">
                <a:latin typeface="Times-BoldItalic" charset="0"/>
              </a:rPr>
            </a:br>
            <a:r>
              <a:rPr lang="en-US" altLang="en-US" sz="2000">
                <a:latin typeface="Times-BoldItalic" charset="0"/>
              </a:rPr>
              <a:t>                          packet</a:t>
            </a:r>
          </a:p>
        </p:txBody>
      </p:sp>
      <p:pic>
        <p:nvPicPr>
          <p:cNvPr id="716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274763"/>
            <a:ext cx="4610100"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140200"/>
            <a:ext cx="4325938"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555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 calcmode="lin" valueType="num">
                                      <p:cBhvr>
                                        <p:cTn id="7" dur="1000" fill="hold"/>
                                        <p:tgtEl>
                                          <p:spTgt spid="71684"/>
                                        </p:tgtEl>
                                        <p:attrNameLst>
                                          <p:attrName>ppt_w</p:attrName>
                                        </p:attrNameLst>
                                      </p:cBhvr>
                                      <p:tavLst>
                                        <p:tav tm="0">
                                          <p:val>
                                            <p:fltVal val="0"/>
                                          </p:val>
                                        </p:tav>
                                        <p:tav tm="100000">
                                          <p:val>
                                            <p:strVal val="#ppt_w"/>
                                          </p:val>
                                        </p:tav>
                                      </p:tavLst>
                                    </p:anim>
                                    <p:anim calcmode="lin" valueType="num">
                                      <p:cBhvr>
                                        <p:cTn id="8" dur="1000" fill="hold"/>
                                        <p:tgtEl>
                                          <p:spTgt spid="71684"/>
                                        </p:tgtEl>
                                        <p:attrNameLst>
                                          <p:attrName>ppt_h</p:attrName>
                                        </p:attrNameLst>
                                      </p:cBhvr>
                                      <p:tavLst>
                                        <p:tav tm="0">
                                          <p:val>
                                            <p:fltVal val="0"/>
                                          </p:val>
                                        </p:tav>
                                        <p:tav tm="100000">
                                          <p:val>
                                            <p:strVal val="#ppt_h"/>
                                          </p:val>
                                        </p:tav>
                                      </p:tavLst>
                                    </p:anim>
                                    <p:anim calcmode="lin" valueType="num">
                                      <p:cBhvr>
                                        <p:cTn id="9" dur="1000" fill="hold"/>
                                        <p:tgtEl>
                                          <p:spTgt spid="71684"/>
                                        </p:tgtEl>
                                        <p:attrNameLst>
                                          <p:attrName>style.rotation</p:attrName>
                                        </p:attrNameLst>
                                      </p:cBhvr>
                                      <p:tavLst>
                                        <p:tav tm="0">
                                          <p:val>
                                            <p:fltVal val="90"/>
                                          </p:val>
                                        </p:tav>
                                        <p:tav tm="100000">
                                          <p:val>
                                            <p:fltVal val="0"/>
                                          </p:val>
                                        </p:tav>
                                      </p:tavLst>
                                    </p:anim>
                                    <p:animEffect transition="in" filter="fade">
                                      <p:cBhvr>
                                        <p:cTn id="10" dur="1000"/>
                                        <p:tgtEl>
                                          <p:spTgt spid="7168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71685"/>
                                        </p:tgtEl>
                                        <p:attrNameLst>
                                          <p:attrName>style.visibility</p:attrName>
                                        </p:attrNameLst>
                                      </p:cBhvr>
                                      <p:to>
                                        <p:strVal val="visible"/>
                                      </p:to>
                                    </p:set>
                                    <p:anim calcmode="lin" valueType="num">
                                      <p:cBhvr>
                                        <p:cTn id="15" dur="1000" fill="hold"/>
                                        <p:tgtEl>
                                          <p:spTgt spid="71685"/>
                                        </p:tgtEl>
                                        <p:attrNameLst>
                                          <p:attrName>ppt_w</p:attrName>
                                        </p:attrNameLst>
                                      </p:cBhvr>
                                      <p:tavLst>
                                        <p:tav tm="0">
                                          <p:val>
                                            <p:fltVal val="0"/>
                                          </p:val>
                                        </p:tav>
                                        <p:tav tm="100000">
                                          <p:val>
                                            <p:strVal val="#ppt_w"/>
                                          </p:val>
                                        </p:tav>
                                      </p:tavLst>
                                    </p:anim>
                                    <p:anim calcmode="lin" valueType="num">
                                      <p:cBhvr>
                                        <p:cTn id="16" dur="1000" fill="hold"/>
                                        <p:tgtEl>
                                          <p:spTgt spid="71685"/>
                                        </p:tgtEl>
                                        <p:attrNameLst>
                                          <p:attrName>ppt_h</p:attrName>
                                        </p:attrNameLst>
                                      </p:cBhvr>
                                      <p:tavLst>
                                        <p:tav tm="0">
                                          <p:val>
                                            <p:fltVal val="0"/>
                                          </p:val>
                                        </p:tav>
                                        <p:tav tm="100000">
                                          <p:val>
                                            <p:strVal val="#ppt_h"/>
                                          </p:val>
                                        </p:tav>
                                      </p:tavLst>
                                    </p:anim>
                                    <p:anim calcmode="lin" valueType="num">
                                      <p:cBhvr>
                                        <p:cTn id="17" dur="1000" fill="hold"/>
                                        <p:tgtEl>
                                          <p:spTgt spid="71685"/>
                                        </p:tgtEl>
                                        <p:attrNameLst>
                                          <p:attrName>style.rotation</p:attrName>
                                        </p:attrNameLst>
                                      </p:cBhvr>
                                      <p:tavLst>
                                        <p:tav tm="0">
                                          <p:val>
                                            <p:fltVal val="90"/>
                                          </p:val>
                                        </p:tav>
                                        <p:tav tm="100000">
                                          <p:val>
                                            <p:fltVal val="0"/>
                                          </p:val>
                                        </p:tav>
                                      </p:tavLst>
                                    </p:anim>
                                    <p:animEffect transition="in" filter="fade">
                                      <p:cBhvr>
                                        <p:cTn id="18" dur="1000"/>
                                        <p:tgtEl>
                                          <p:spTgt spid="7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664579F1-8811-4AA0-90B1-C5C20E3F8E6F}" type="slidenum">
              <a:rPr lang="en-US" altLang="en-US" sz="1200" i="0">
                <a:latin typeface="Arial" panose="020B0604020202020204" pitchFamily="34" charset="0"/>
              </a:rPr>
              <a:pPr/>
              <a:t>11</a:t>
            </a:fld>
            <a:endParaRPr lang="en-US" altLang="en-US" sz="1200" i="0">
              <a:latin typeface="Arial" panose="020B0604020202020204" pitchFamily="34" charset="0"/>
            </a:endParaRPr>
          </a:p>
        </p:txBody>
      </p:sp>
      <p:sp>
        <p:nvSpPr>
          <p:cNvPr id="9421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24.41  :  </a:t>
            </a:r>
            <a:r>
              <a:rPr lang="en-US" altLang="en-US" sz="2000">
                <a:latin typeface="Times-BoldItalic" charset="0"/>
              </a:rPr>
              <a:t>Packets, data chunks, and streams</a:t>
            </a:r>
          </a:p>
        </p:txBody>
      </p:sp>
      <p:pic>
        <p:nvPicPr>
          <p:cNvPr id="727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1905000"/>
            <a:ext cx="82931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163" y="4960938"/>
            <a:ext cx="5970587"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901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72709"/>
                                        </p:tgtEl>
                                        <p:attrNameLst>
                                          <p:attrName>style.visibility</p:attrName>
                                        </p:attrNameLst>
                                      </p:cBhvr>
                                      <p:to>
                                        <p:strVal val="visible"/>
                                      </p:to>
                                    </p:set>
                                    <p:animEffect transition="in" filter="wipe(right)">
                                      <p:cBhvr>
                                        <p:cTn id="7" dur="3000"/>
                                        <p:tgtEl>
                                          <p:spTgt spid="727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2710"/>
                                        </p:tgtEl>
                                        <p:attrNameLst>
                                          <p:attrName>style.visibility</p:attrName>
                                        </p:attrNameLst>
                                      </p:cBhvr>
                                      <p:to>
                                        <p:strVal val="visible"/>
                                      </p:to>
                                    </p:set>
                                    <p:animEffect transition="in" filter="wipe(left)">
                                      <p:cBhvr>
                                        <p:cTn id="12" dur="2750"/>
                                        <p:tgtEl>
                                          <p:spTgt spid="7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0BCC23C1-3F9C-4FA3-A80C-89D42DC217A5}" type="slidenum">
              <a:rPr lang="en-US" altLang="en-US" sz="1200" i="0">
                <a:latin typeface="Arial" panose="020B0604020202020204" pitchFamily="34" charset="0"/>
              </a:rPr>
              <a:pPr/>
              <a:t>12</a:t>
            </a:fld>
            <a:endParaRPr lang="en-US" altLang="en-US" sz="1200" i="0">
              <a:latin typeface="Arial" panose="020B0604020202020204" pitchFamily="34" charset="0"/>
            </a:endParaRPr>
          </a:p>
        </p:txBody>
      </p:sp>
      <p:sp>
        <p:nvSpPr>
          <p:cNvPr id="9523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52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523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52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52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524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52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362450" cy="641350"/>
          </a:xfrm>
          <a:prstGeom prst="rect">
            <a:avLst/>
          </a:prstGeom>
          <a:noFill/>
          <a:ln>
            <a:noFill/>
          </a:ln>
          <a:extLst/>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smtClean="0">
                <a:solidFill>
                  <a:schemeClr val="hlink"/>
                </a:solidFill>
                <a:effectLst>
                  <a:outerShdw blurRad="38100" dist="38100" dir="2700000" algn="tl">
                    <a:srgbClr val="C0C0C0"/>
                  </a:outerShdw>
                </a:effectLst>
                <a:latin typeface="Times New Roman" charset="0"/>
              </a:rPr>
              <a:t>24.4.3  Packet Format</a:t>
            </a:r>
          </a:p>
        </p:txBody>
      </p:sp>
      <p:sp>
        <p:nvSpPr>
          <p:cNvPr id="95243" name="Rectangle 10"/>
          <p:cNvSpPr>
            <a:spLocks noChangeArrowheads="1"/>
          </p:cNvSpPr>
          <p:nvPr/>
        </p:nvSpPr>
        <p:spPr bwMode="auto">
          <a:xfrm>
            <a:off x="381000" y="1293813"/>
            <a:ext cx="7924800" cy="3508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a:latin typeface="Times New Roman" panose="02020603050405020304" pitchFamily="18" charset="0"/>
              </a:rPr>
              <a:t>An SCTP packet has a mandatory general header and a set of blocks called chunks. There are two types of chunks: control chunks and data chunks. A control chunk controls and maintains the association; a data chunk carries user data. In a packet, the control chunks come before the data chunks. Figure 24.42 shows the general format of an SCTP packet.</a:t>
            </a:r>
          </a:p>
        </p:txBody>
      </p:sp>
    </p:spTree>
    <p:extLst>
      <p:ext uri="{BB962C8B-B14F-4D97-AF65-F5344CB8AC3E}">
        <p14:creationId xmlns:p14="http://schemas.microsoft.com/office/powerpoint/2010/main" val="1184136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CE0553F8-7CF5-4F64-8238-54A91FCDAF54}" type="slidenum">
              <a:rPr lang="en-US" altLang="en-US" sz="1200" i="0">
                <a:latin typeface="Arial" panose="020B0604020202020204" pitchFamily="34" charset="0"/>
              </a:rPr>
              <a:pPr/>
              <a:t>13</a:t>
            </a:fld>
            <a:endParaRPr lang="en-US" altLang="en-US" sz="1200" i="0">
              <a:latin typeface="Arial" panose="020B0604020202020204" pitchFamily="34" charset="0"/>
            </a:endParaRPr>
          </a:p>
        </p:txBody>
      </p:sp>
      <p:sp>
        <p:nvSpPr>
          <p:cNvPr id="9625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24.43  :  </a:t>
            </a:r>
            <a:r>
              <a:rPr lang="en-US" altLang="en-US" sz="2000">
                <a:latin typeface="Times-BoldItalic" charset="0"/>
              </a:rPr>
              <a:t>SCTP packet format</a:t>
            </a: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75" y="1793875"/>
            <a:ext cx="735965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9213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DA51E527-4E18-4576-AA5F-82DE5931B10D}" type="slidenum">
              <a:rPr lang="en-US" altLang="en-US" sz="1200" i="0">
                <a:latin typeface="Arial" panose="020B0604020202020204" pitchFamily="34" charset="0"/>
              </a:rPr>
              <a:pPr/>
              <a:t>14</a:t>
            </a:fld>
            <a:endParaRPr lang="en-US" altLang="en-US" sz="1200" i="0">
              <a:latin typeface="Arial" panose="020B0604020202020204" pitchFamily="34" charset="0"/>
            </a:endParaRPr>
          </a:p>
        </p:txBody>
      </p:sp>
      <p:sp>
        <p:nvSpPr>
          <p:cNvPr id="9728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8.50  :  </a:t>
            </a:r>
            <a:r>
              <a:rPr lang="en-US" altLang="en-US" sz="2000">
                <a:latin typeface="Times-BoldItalic" charset="0"/>
              </a:rPr>
              <a:t>General header</a:t>
            </a:r>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2403475"/>
            <a:ext cx="816927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0739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2E9B539A-82A4-4BCF-A207-160F8441E16A}" type="slidenum">
              <a:rPr lang="en-US" altLang="en-US" sz="1200" i="0">
                <a:latin typeface="Arial" panose="020B0604020202020204" pitchFamily="34" charset="0"/>
              </a:rPr>
              <a:pPr/>
              <a:t>15</a:t>
            </a:fld>
            <a:endParaRPr lang="en-US" altLang="en-US" sz="1200" i="0">
              <a:latin typeface="Arial" panose="020B0604020202020204" pitchFamily="34" charset="0"/>
            </a:endParaRPr>
          </a:p>
        </p:txBody>
      </p:sp>
      <p:sp>
        <p:nvSpPr>
          <p:cNvPr id="9830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24.44  :  </a:t>
            </a:r>
            <a:r>
              <a:rPr lang="en-US" altLang="en-US" sz="2000">
                <a:latin typeface="Times-BoldItalic" charset="0"/>
              </a:rPr>
              <a:t>Common layout of a chunk</a:t>
            </a:r>
          </a:p>
        </p:txBody>
      </p:sp>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2251075"/>
            <a:ext cx="818832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4138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4"/>
          <p:cNvSpPr>
            <a:spLocks noChangeArrowheads="1"/>
          </p:cNvSpPr>
          <p:nvPr/>
        </p:nvSpPr>
        <p:spPr bwMode="auto">
          <a:xfrm>
            <a:off x="762000" y="49213"/>
            <a:ext cx="79629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400" i="0">
                <a:solidFill>
                  <a:srgbClr val="FF0000"/>
                </a:solidFill>
                <a:latin typeface="Times-BoldItalic" charset="0"/>
              </a:rPr>
              <a:t>Table 24.3</a:t>
            </a:r>
            <a:r>
              <a:rPr lang="en-US" altLang="en-US" sz="2000" b="0" i="0">
                <a:solidFill>
                  <a:srgbClr val="FF0000"/>
                </a:solidFill>
                <a:latin typeface="Times-BoldItalic" charset="0"/>
              </a:rPr>
              <a:t>: </a:t>
            </a:r>
            <a:r>
              <a:rPr lang="en-US" altLang="en-US" sz="2000" i="0">
                <a:solidFill>
                  <a:srgbClr val="002060"/>
                </a:solidFill>
                <a:latin typeface="Times-BoldItalic" charset="0"/>
              </a:rPr>
              <a:t>Chunks</a:t>
            </a:r>
          </a:p>
        </p:txBody>
      </p:sp>
      <p:grpSp>
        <p:nvGrpSpPr>
          <p:cNvPr id="2" name="Group 11"/>
          <p:cNvGrpSpPr>
            <a:grpSpLocks/>
          </p:cNvGrpSpPr>
          <p:nvPr/>
        </p:nvGrpSpPr>
        <p:grpSpPr bwMode="auto">
          <a:xfrm>
            <a:off x="3941" y="0"/>
            <a:ext cx="685800" cy="533400"/>
            <a:chOff x="144" y="144"/>
            <a:chExt cx="432" cy="336"/>
          </a:xfrm>
          <a:solidFill>
            <a:srgbClr val="3366FF"/>
          </a:solidFill>
        </p:grpSpPr>
        <p:grpSp>
          <p:nvGrpSpPr>
            <p:cNvPr id="3" name="Group 12"/>
            <p:cNvGrpSpPr>
              <a:grpSpLocks/>
            </p:cNvGrpSpPr>
            <p:nvPr/>
          </p:nvGrpSpPr>
          <p:grpSpPr bwMode="auto">
            <a:xfrm>
              <a:off x="144" y="256"/>
              <a:ext cx="432" cy="112"/>
              <a:chOff x="288" y="256"/>
              <a:chExt cx="432" cy="112"/>
            </a:xfrm>
            <a:grpFill/>
          </p:grpSpPr>
          <p:sp>
            <p:nvSpPr>
              <p:cNvPr id="39" name="Rectangle 13"/>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a:defRPr/>
                </a:pPr>
                <a:endParaRPr lang="en-US" sz="1800" i="0" dirty="0">
                  <a:solidFill>
                    <a:srgbClr val="000000"/>
                  </a:solidFill>
                  <a:latin typeface="Tahoma" pitchFamily="34" charset="0"/>
                  <a:ea typeface="+mn-ea"/>
                </a:endParaRPr>
              </a:p>
            </p:txBody>
          </p:sp>
          <p:sp>
            <p:nvSpPr>
              <p:cNvPr id="40" name="Rectangle 14"/>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a:defRPr/>
                </a:pPr>
                <a:endParaRPr lang="en-US" sz="1800" i="0" dirty="0">
                  <a:solidFill>
                    <a:srgbClr val="000000"/>
                  </a:solidFill>
                  <a:latin typeface="Tahoma" pitchFamily="34" charset="0"/>
                  <a:ea typeface="+mn-ea"/>
                </a:endParaRPr>
              </a:p>
            </p:txBody>
          </p:sp>
          <p:sp>
            <p:nvSpPr>
              <p:cNvPr id="41" name="Rectangle 15"/>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a:defRPr/>
                </a:pPr>
                <a:endParaRPr lang="en-US" sz="1800" i="0" dirty="0">
                  <a:solidFill>
                    <a:srgbClr val="000000"/>
                  </a:solidFill>
                  <a:latin typeface="Tahoma" pitchFamily="34" charset="0"/>
                  <a:ea typeface="+mn-ea"/>
                </a:endParaRPr>
              </a:p>
            </p:txBody>
          </p:sp>
        </p:grpSp>
        <p:grpSp>
          <p:nvGrpSpPr>
            <p:cNvPr id="4" name="Group 16"/>
            <p:cNvGrpSpPr>
              <a:grpSpLocks/>
            </p:cNvGrpSpPr>
            <p:nvPr/>
          </p:nvGrpSpPr>
          <p:grpSpPr bwMode="auto">
            <a:xfrm>
              <a:off x="144" y="144"/>
              <a:ext cx="432" cy="336"/>
              <a:chOff x="144" y="144"/>
              <a:chExt cx="432" cy="336"/>
            </a:xfrm>
            <a:grpFill/>
          </p:grpSpPr>
          <p:grpSp>
            <p:nvGrpSpPr>
              <p:cNvPr id="5" name="Group 17"/>
              <p:cNvGrpSpPr>
                <a:grpSpLocks/>
              </p:cNvGrpSpPr>
              <p:nvPr/>
            </p:nvGrpSpPr>
            <p:grpSpPr bwMode="auto">
              <a:xfrm>
                <a:off x="144" y="144"/>
                <a:ext cx="432" cy="112"/>
                <a:chOff x="288" y="256"/>
                <a:chExt cx="432" cy="112"/>
              </a:xfrm>
              <a:grpFill/>
            </p:grpSpPr>
            <p:sp>
              <p:nvSpPr>
                <p:cNvPr id="36" name="Rectangle 18"/>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a:defRPr/>
                  </a:pPr>
                  <a:endParaRPr lang="en-US" sz="1800" i="0" dirty="0">
                    <a:solidFill>
                      <a:srgbClr val="000000"/>
                    </a:solidFill>
                    <a:latin typeface="Tahoma" pitchFamily="34" charset="0"/>
                    <a:ea typeface="+mn-ea"/>
                  </a:endParaRPr>
                </a:p>
              </p:txBody>
            </p:sp>
            <p:sp>
              <p:nvSpPr>
                <p:cNvPr id="37" name="Rectangle 19"/>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a:defRPr/>
                  </a:pPr>
                  <a:endParaRPr lang="en-US" sz="1800" i="0" dirty="0">
                    <a:solidFill>
                      <a:srgbClr val="000000"/>
                    </a:solidFill>
                    <a:latin typeface="Tahoma" pitchFamily="34" charset="0"/>
                    <a:ea typeface="+mn-ea"/>
                  </a:endParaRPr>
                </a:p>
              </p:txBody>
            </p:sp>
            <p:sp>
              <p:nvSpPr>
                <p:cNvPr id="38" name="Rectangle 20"/>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a:defRPr/>
                  </a:pPr>
                  <a:endParaRPr lang="en-US" sz="1800" i="0" dirty="0">
                    <a:solidFill>
                      <a:srgbClr val="000000"/>
                    </a:solidFill>
                    <a:latin typeface="Tahoma" pitchFamily="34" charset="0"/>
                    <a:ea typeface="+mn-ea"/>
                  </a:endParaRPr>
                </a:p>
              </p:txBody>
            </p:sp>
          </p:grpSp>
          <p:grpSp>
            <p:nvGrpSpPr>
              <p:cNvPr id="6" name="Group 21"/>
              <p:cNvGrpSpPr>
                <a:grpSpLocks/>
              </p:cNvGrpSpPr>
              <p:nvPr/>
            </p:nvGrpSpPr>
            <p:grpSpPr bwMode="auto">
              <a:xfrm>
                <a:off x="144" y="368"/>
                <a:ext cx="432" cy="112"/>
                <a:chOff x="288" y="256"/>
                <a:chExt cx="432" cy="112"/>
              </a:xfrm>
              <a:grpFill/>
            </p:grpSpPr>
            <p:sp>
              <p:nvSpPr>
                <p:cNvPr id="33" name="Rectangle 22"/>
                <p:cNvSpPr>
                  <a:spLocks noChangeArrowheads="1"/>
                </p:cNvSpPr>
                <p:nvPr/>
              </p:nvSpPr>
              <p:spPr bwMode="auto">
                <a:xfrm>
                  <a:off x="288" y="256"/>
                  <a:ext cx="144" cy="112"/>
                </a:xfrm>
                <a:prstGeom prst="rect">
                  <a:avLst/>
                </a:prstGeom>
                <a:grpFill/>
                <a:ln w="19050">
                  <a:solidFill>
                    <a:schemeClr val="tx1"/>
                  </a:solidFill>
                  <a:miter lim="800000"/>
                  <a:headEnd/>
                  <a:tailEnd/>
                </a:ln>
                <a:effectLst/>
                <a:extLst/>
              </p:spPr>
              <p:txBody>
                <a:bodyPr wrap="none" anchor="ctr"/>
                <a:lstStyle/>
                <a:p>
                  <a:pPr>
                    <a:defRPr/>
                  </a:pPr>
                  <a:endParaRPr lang="en-US" sz="1800" i="0" dirty="0">
                    <a:solidFill>
                      <a:srgbClr val="000000"/>
                    </a:solidFill>
                    <a:latin typeface="Tahoma" pitchFamily="34" charset="0"/>
                    <a:ea typeface="+mn-ea"/>
                  </a:endParaRPr>
                </a:p>
              </p:txBody>
            </p:sp>
            <p:sp>
              <p:nvSpPr>
                <p:cNvPr id="34" name="Rectangle 23"/>
                <p:cNvSpPr>
                  <a:spLocks noChangeArrowheads="1"/>
                </p:cNvSpPr>
                <p:nvPr/>
              </p:nvSpPr>
              <p:spPr bwMode="auto">
                <a:xfrm>
                  <a:off x="576" y="256"/>
                  <a:ext cx="144" cy="112"/>
                </a:xfrm>
                <a:prstGeom prst="rect">
                  <a:avLst/>
                </a:prstGeom>
                <a:grpFill/>
                <a:ln w="19050">
                  <a:solidFill>
                    <a:schemeClr val="tx1"/>
                  </a:solidFill>
                  <a:miter lim="800000"/>
                  <a:headEnd/>
                  <a:tailEnd/>
                </a:ln>
                <a:effectLst/>
                <a:extLst/>
              </p:spPr>
              <p:txBody>
                <a:bodyPr wrap="none" anchor="ctr"/>
                <a:lstStyle/>
                <a:p>
                  <a:pPr>
                    <a:defRPr/>
                  </a:pPr>
                  <a:endParaRPr lang="en-US" sz="1800" i="0" dirty="0">
                    <a:solidFill>
                      <a:srgbClr val="000000"/>
                    </a:solidFill>
                    <a:latin typeface="Tahoma" pitchFamily="34" charset="0"/>
                    <a:ea typeface="+mn-ea"/>
                  </a:endParaRPr>
                </a:p>
              </p:txBody>
            </p:sp>
            <p:sp>
              <p:nvSpPr>
                <p:cNvPr id="35" name="Rectangle 24"/>
                <p:cNvSpPr>
                  <a:spLocks noChangeArrowheads="1"/>
                </p:cNvSpPr>
                <p:nvPr/>
              </p:nvSpPr>
              <p:spPr bwMode="auto">
                <a:xfrm>
                  <a:off x="432" y="256"/>
                  <a:ext cx="144" cy="112"/>
                </a:xfrm>
                <a:prstGeom prst="rect">
                  <a:avLst/>
                </a:prstGeom>
                <a:grpFill/>
                <a:ln w="19050">
                  <a:solidFill>
                    <a:schemeClr val="tx1"/>
                  </a:solidFill>
                  <a:miter lim="800000"/>
                  <a:headEnd/>
                  <a:tailEnd/>
                </a:ln>
                <a:effectLst/>
                <a:extLst/>
              </p:spPr>
              <p:txBody>
                <a:bodyPr wrap="none" anchor="ctr"/>
                <a:lstStyle/>
                <a:p>
                  <a:pPr>
                    <a:defRPr/>
                  </a:pPr>
                  <a:endParaRPr lang="en-US" sz="1800" i="0" dirty="0">
                    <a:solidFill>
                      <a:srgbClr val="000000"/>
                    </a:solidFill>
                    <a:latin typeface="Tahoma" pitchFamily="34" charset="0"/>
                    <a:ea typeface="+mn-ea"/>
                  </a:endParaRPr>
                </a:p>
              </p:txBody>
            </p:sp>
          </p:grpSp>
        </p:grpSp>
      </p:grpSp>
      <p:grpSp>
        <p:nvGrpSpPr>
          <p:cNvPr id="99332" name="Group 1"/>
          <p:cNvGrpSpPr>
            <a:grpSpLocks/>
          </p:cNvGrpSpPr>
          <p:nvPr/>
        </p:nvGrpSpPr>
        <p:grpSpPr bwMode="auto">
          <a:xfrm>
            <a:off x="688975" y="1447800"/>
            <a:ext cx="7786688" cy="4462463"/>
            <a:chOff x="689741" y="1447800"/>
            <a:chExt cx="7786667" cy="4463188"/>
          </a:xfrm>
        </p:grpSpPr>
        <p:pic>
          <p:nvPicPr>
            <p:cNvPr id="993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741" y="1447800"/>
              <a:ext cx="7786667" cy="446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5" name="Rectangle 17"/>
            <p:cNvSpPr>
              <a:spLocks noChangeArrowheads="1"/>
            </p:cNvSpPr>
            <p:nvPr/>
          </p:nvSpPr>
          <p:spPr bwMode="auto">
            <a:xfrm>
              <a:off x="689741" y="1493520"/>
              <a:ext cx="7680960" cy="4297680"/>
            </a:xfrm>
            <a:prstGeom prst="rect">
              <a:avLst/>
            </a:prstGeom>
            <a:noFill/>
            <a:ln w="1016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grpSp>
      <p:sp>
        <p:nvSpPr>
          <p:cNvPr id="99333"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eaLnBrk="1" hangingPunct="1"/>
            <a:r>
              <a:rPr lang="en-US" altLang="en-US" sz="1200" i="0">
                <a:latin typeface="Arial" panose="020B0604020202020204" pitchFamily="34" charset="0"/>
              </a:rPr>
              <a:t>24.</a:t>
            </a:r>
            <a:fld id="{AE0EFE0A-E1E2-4259-97F2-699924B08014}" type="slidenum">
              <a:rPr lang="en-US" altLang="en-US" sz="1200" i="0">
                <a:latin typeface="Arial" panose="020B0604020202020204" pitchFamily="34" charset="0"/>
              </a:rPr>
              <a:pPr eaLnBrk="1" hangingPunct="1"/>
              <a:t>16</a:t>
            </a:fld>
            <a:endParaRPr lang="en-US" altLang="en-US" sz="1200" i="0">
              <a:latin typeface="Arial" panose="020B0604020202020204" pitchFamily="34" charset="0"/>
            </a:endParaRPr>
          </a:p>
        </p:txBody>
      </p:sp>
    </p:spTree>
    <p:extLst>
      <p:ext uri="{BB962C8B-B14F-4D97-AF65-F5344CB8AC3E}">
        <p14:creationId xmlns:p14="http://schemas.microsoft.com/office/powerpoint/2010/main" val="41101267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61B169F8-C7D7-4C60-B8CC-80639706EB7A}" type="slidenum">
              <a:rPr lang="en-US" altLang="en-US" sz="1200" i="0">
                <a:latin typeface="Arial" panose="020B0604020202020204" pitchFamily="34" charset="0"/>
              </a:rPr>
              <a:pPr/>
              <a:t>17</a:t>
            </a:fld>
            <a:endParaRPr lang="en-US" altLang="en-US" sz="1200" i="0">
              <a:latin typeface="Arial" panose="020B0604020202020204" pitchFamily="34" charset="0"/>
            </a:endParaRPr>
          </a:p>
        </p:txBody>
      </p:sp>
      <p:sp>
        <p:nvSpPr>
          <p:cNvPr id="10035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03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035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03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03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036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03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5645150" cy="641350"/>
          </a:xfrm>
          <a:prstGeom prst="rect">
            <a:avLst/>
          </a:prstGeom>
          <a:noFill/>
          <a:ln>
            <a:noFill/>
          </a:ln>
          <a:extLst/>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smtClean="0">
                <a:solidFill>
                  <a:schemeClr val="hlink"/>
                </a:solidFill>
                <a:effectLst>
                  <a:outerShdw blurRad="38100" dist="38100" dir="2700000" algn="tl">
                    <a:srgbClr val="C0C0C0"/>
                  </a:outerShdw>
                </a:effectLst>
                <a:latin typeface="Times New Roman" charset="0"/>
              </a:rPr>
              <a:t>24.4.4  An SCTP Association</a:t>
            </a:r>
          </a:p>
        </p:txBody>
      </p:sp>
      <p:sp>
        <p:nvSpPr>
          <p:cNvPr id="100363" name="Rectangle 10"/>
          <p:cNvSpPr>
            <a:spLocks noChangeArrowheads="1"/>
          </p:cNvSpPr>
          <p:nvPr/>
        </p:nvSpPr>
        <p:spPr bwMode="auto">
          <a:xfrm>
            <a:off x="381000" y="1293813"/>
            <a:ext cx="7924800" cy="1373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a:latin typeface="Times New Roman" panose="02020603050405020304" pitchFamily="18" charset="0"/>
              </a:rPr>
              <a:t>SCTP, like TCP, is a connection-oriented protocol. However, a connection in SCTP is called an association to emphasize multihoming.</a:t>
            </a:r>
          </a:p>
        </p:txBody>
      </p:sp>
    </p:spTree>
    <p:extLst>
      <p:ext uri="{BB962C8B-B14F-4D97-AF65-F5344CB8AC3E}">
        <p14:creationId xmlns:p14="http://schemas.microsoft.com/office/powerpoint/2010/main" val="463340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9D3AB73A-B1B4-4713-90A0-6C24DD869D34}" type="slidenum">
              <a:rPr lang="en-US" altLang="en-US" sz="1200" i="0">
                <a:latin typeface="Arial" panose="020B0604020202020204" pitchFamily="34" charset="0"/>
              </a:rPr>
              <a:pPr/>
              <a:t>18</a:t>
            </a:fld>
            <a:endParaRPr lang="en-US" altLang="en-US" sz="1200" i="0">
              <a:latin typeface="Arial" panose="020B0604020202020204" pitchFamily="34" charset="0"/>
            </a:endParaRPr>
          </a:p>
        </p:txBody>
      </p:sp>
      <p:sp>
        <p:nvSpPr>
          <p:cNvPr id="10137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24.45:  </a:t>
            </a:r>
            <a:r>
              <a:rPr lang="en-US" altLang="en-US" sz="2000">
                <a:latin typeface="Times-BoldItalic" charset="0"/>
              </a:rPr>
              <a:t>Four-way handshaking</a:t>
            </a:r>
          </a:p>
        </p:txBody>
      </p:sp>
      <p:pic>
        <p:nvPicPr>
          <p:cNvPr id="768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838200"/>
            <a:ext cx="851376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5" y="2047875"/>
            <a:ext cx="67024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375" y="2974975"/>
            <a:ext cx="66897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038600"/>
            <a:ext cx="68167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5146675"/>
            <a:ext cx="68214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235200"/>
            <a:ext cx="5794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329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68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6807"/>
                                        </p:tgtEl>
                                        <p:attrNameLst>
                                          <p:attrName>style.visibility</p:attrName>
                                        </p:attrNameLst>
                                      </p:cBhvr>
                                      <p:to>
                                        <p:strVal val="visible"/>
                                      </p:to>
                                    </p:set>
                                    <p:animEffect transition="in" filter="wipe(left)">
                                      <p:cBhvr>
                                        <p:cTn id="15" dur="500"/>
                                        <p:tgtEl>
                                          <p:spTgt spid="7680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76808"/>
                                        </p:tgtEl>
                                        <p:attrNameLst>
                                          <p:attrName>style.visibility</p:attrName>
                                        </p:attrNameLst>
                                      </p:cBhvr>
                                      <p:to>
                                        <p:strVal val="visible"/>
                                      </p:to>
                                    </p:set>
                                    <p:animEffect transition="in" filter="wipe(right)">
                                      <p:cBhvr>
                                        <p:cTn id="20" dur="500"/>
                                        <p:tgtEl>
                                          <p:spTgt spid="7680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76809"/>
                                        </p:tgtEl>
                                        <p:attrNameLst>
                                          <p:attrName>style.visibility</p:attrName>
                                        </p:attrNameLst>
                                      </p:cBhvr>
                                      <p:to>
                                        <p:strVal val="visible"/>
                                      </p:to>
                                    </p:set>
                                    <p:animEffect transition="in" filter="wipe(left)">
                                      <p:cBhvr>
                                        <p:cTn id="25" dur="500"/>
                                        <p:tgtEl>
                                          <p:spTgt spid="7680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2" fill="hold" nodeType="clickEffect">
                                  <p:stCondLst>
                                    <p:cond delay="0"/>
                                  </p:stCondLst>
                                  <p:childTnLst>
                                    <p:set>
                                      <p:cBhvr>
                                        <p:cTn id="29" dur="1" fill="hold">
                                          <p:stCondLst>
                                            <p:cond delay="0"/>
                                          </p:stCondLst>
                                        </p:cTn>
                                        <p:tgtEl>
                                          <p:spTgt spid="76810"/>
                                        </p:tgtEl>
                                        <p:attrNameLst>
                                          <p:attrName>style.visibility</p:attrName>
                                        </p:attrNameLst>
                                      </p:cBhvr>
                                      <p:to>
                                        <p:strVal val="visible"/>
                                      </p:to>
                                    </p:set>
                                    <p:animEffect transition="in" filter="wipe(right)">
                                      <p:cBhvr>
                                        <p:cTn id="30" dur="500"/>
                                        <p:tgtEl>
                                          <p:spTgt spid="76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DD7BE6A1-D6F1-4EC5-AA83-D0D24925D572}" type="slidenum">
              <a:rPr lang="en-US" altLang="en-US" sz="1200" i="0">
                <a:latin typeface="Arial" panose="020B0604020202020204" pitchFamily="34" charset="0"/>
              </a:rPr>
              <a:pPr/>
              <a:t>19</a:t>
            </a:fld>
            <a:endParaRPr lang="en-US" altLang="en-US" sz="1200" i="0">
              <a:latin typeface="Arial" panose="020B0604020202020204" pitchFamily="34" charset="0"/>
            </a:endParaRPr>
          </a:p>
        </p:txBody>
      </p:sp>
      <p:sp>
        <p:nvSpPr>
          <p:cNvPr id="10240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24.46  :  </a:t>
            </a:r>
            <a:r>
              <a:rPr lang="en-US" altLang="en-US" sz="2000">
                <a:latin typeface="Times-BoldItalic" charset="0"/>
              </a:rPr>
              <a:t>Association termination</a:t>
            </a:r>
          </a:p>
        </p:txBody>
      </p:sp>
      <p:pic>
        <p:nvPicPr>
          <p:cNvPr id="77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182688"/>
            <a:ext cx="8248650"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988" y="1828800"/>
            <a:ext cx="627221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3074988"/>
            <a:ext cx="62722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4191000"/>
            <a:ext cx="6272213"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963738"/>
            <a:ext cx="5508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8775" y="3198813"/>
            <a:ext cx="6540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0642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8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7830"/>
                                        </p:tgtEl>
                                        <p:attrNameLst>
                                          <p:attrName>style.visibility</p:attrName>
                                        </p:attrNameLst>
                                      </p:cBhvr>
                                      <p:to>
                                        <p:strVal val="visible"/>
                                      </p:to>
                                    </p:set>
                                    <p:animEffect transition="in" filter="wipe(left)">
                                      <p:cBhvr>
                                        <p:cTn id="15" dur="500"/>
                                        <p:tgtEl>
                                          <p:spTgt spid="7783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7783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nodeType="clickEffect">
                                  <p:stCondLst>
                                    <p:cond delay="0"/>
                                  </p:stCondLst>
                                  <p:childTnLst>
                                    <p:set>
                                      <p:cBhvr>
                                        <p:cTn id="23" dur="1" fill="hold">
                                          <p:stCondLst>
                                            <p:cond delay="0"/>
                                          </p:stCondLst>
                                        </p:cTn>
                                        <p:tgtEl>
                                          <p:spTgt spid="77832"/>
                                        </p:tgtEl>
                                        <p:attrNameLst>
                                          <p:attrName>style.visibility</p:attrName>
                                        </p:attrNameLst>
                                      </p:cBhvr>
                                      <p:to>
                                        <p:strVal val="visible"/>
                                      </p:to>
                                    </p:set>
                                    <p:animEffect transition="in" filter="wipe(right)">
                                      <p:cBhvr>
                                        <p:cTn id="24" dur="500"/>
                                        <p:tgtEl>
                                          <p:spTgt spid="7783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77833"/>
                                        </p:tgtEl>
                                        <p:attrNameLst>
                                          <p:attrName>style.visibility</p:attrName>
                                        </p:attrNameLst>
                                      </p:cBhvr>
                                      <p:to>
                                        <p:strVal val="visible"/>
                                      </p:to>
                                    </p:set>
                                    <p:animEffect transition="in" filter="wipe(left)">
                                      <p:cBhvr>
                                        <p:cTn id="29" dur="500"/>
                                        <p:tgtEl>
                                          <p:spTgt spid="77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mn-cs"/>
              </a:rPr>
              <a:t> AGENDA</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2782300"/>
          </a:xfrm>
          <a:prstGeom prst="rect">
            <a:avLst/>
          </a:prstGeom>
          <a:noFill/>
          <a:ln w="9525">
            <a:noFill/>
          </a:ln>
        </p:spPr>
        <p:txBody>
          <a:bodyPr>
            <a:spAutoFit/>
          </a:bodyPr>
          <a:lstStyle/>
          <a:p>
            <a:pPr marL="0" lvl="1" algn="just" eaLnBrk="0" hangingPunct="0">
              <a:buFont typeface="Arial" panose="020B0604020202020204" pitchFamily="34" charset="0"/>
            </a:pPr>
            <a:endParaRPr lang="en-US" sz="2800" dirty="0" smtClean="0">
              <a:latin typeface="Times-Roman"/>
            </a:endParaRPr>
          </a:p>
          <a:p>
            <a:pPr marL="0" lvl="1" algn="just" eaLnBrk="0" hangingPunct="0">
              <a:buFont typeface="Arial" panose="020B0604020202020204" pitchFamily="34" charset="0"/>
            </a:pPr>
            <a:r>
              <a:rPr lang="en-US" sz="2800" dirty="0" smtClean="0">
                <a:latin typeface="Times-Roman"/>
              </a:rPr>
              <a:t>Transport Layer Protocols</a:t>
            </a:r>
          </a:p>
          <a:p>
            <a:pPr lvl="1">
              <a:lnSpc>
                <a:spcPct val="90000"/>
              </a:lnSpc>
            </a:pPr>
            <a:r>
              <a:rPr lang="en-US" sz="2800" dirty="0">
                <a:latin typeface="Times-Roman"/>
              </a:rPr>
              <a:t>Simple protocol</a:t>
            </a:r>
          </a:p>
          <a:p>
            <a:pPr lvl="1">
              <a:lnSpc>
                <a:spcPct val="90000"/>
              </a:lnSpc>
            </a:pPr>
            <a:r>
              <a:rPr lang="en-US" sz="2800" dirty="0">
                <a:latin typeface="Times-Roman"/>
              </a:rPr>
              <a:t>Stop and wait protocol</a:t>
            </a:r>
          </a:p>
          <a:p>
            <a:pPr lvl="1">
              <a:lnSpc>
                <a:spcPct val="90000"/>
              </a:lnSpc>
            </a:pPr>
            <a:r>
              <a:rPr lang="en-US" sz="2800" dirty="0">
                <a:latin typeface="Times-Roman"/>
              </a:rPr>
              <a:t>Go back N protocol</a:t>
            </a:r>
          </a:p>
          <a:p>
            <a:pPr lvl="1">
              <a:lnSpc>
                <a:spcPct val="90000"/>
              </a:lnSpc>
            </a:pPr>
            <a:r>
              <a:rPr lang="en-US" sz="2800" dirty="0">
                <a:latin typeface="Times-Roman"/>
              </a:rPr>
              <a:t>Selective Repeat protocol</a:t>
            </a:r>
          </a:p>
          <a:p>
            <a:pPr marL="0" lvl="1" algn="just" eaLnBrk="0" hangingPunct="0">
              <a:buFont typeface="Arial" panose="020B0604020202020204" pitchFamily="34" charset="0"/>
            </a:pPr>
            <a:endParaRPr lang="en-US" sz="1800" dirty="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3863D59E-BDB9-4B67-827B-0F2ADB2C1D8A}" type="slidenum">
              <a:rPr lang="en-US" altLang="en-US" sz="1200" i="0">
                <a:latin typeface="Arial" panose="020B0604020202020204" pitchFamily="34" charset="0"/>
              </a:rPr>
              <a:pPr/>
              <a:t>20</a:t>
            </a:fld>
            <a:endParaRPr lang="en-US" altLang="en-US" sz="1200" i="0">
              <a:latin typeface="Arial" panose="020B0604020202020204" pitchFamily="34" charset="0"/>
            </a:endParaRPr>
          </a:p>
        </p:txBody>
      </p:sp>
      <p:sp>
        <p:nvSpPr>
          <p:cNvPr id="10342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34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342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34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34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343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34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083050" cy="641350"/>
          </a:xfrm>
          <a:prstGeom prst="rect">
            <a:avLst/>
          </a:prstGeom>
          <a:noFill/>
          <a:ln>
            <a:noFill/>
          </a:ln>
          <a:extLst/>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smtClean="0">
                <a:solidFill>
                  <a:schemeClr val="hlink"/>
                </a:solidFill>
                <a:effectLst>
                  <a:outerShdw blurRad="38100" dist="38100" dir="2700000" algn="tl">
                    <a:srgbClr val="C0C0C0"/>
                  </a:outerShdw>
                </a:effectLst>
                <a:latin typeface="Times New Roman" charset="0"/>
              </a:rPr>
              <a:t>24.4.5  Flow Control</a:t>
            </a:r>
          </a:p>
        </p:txBody>
      </p:sp>
      <p:sp>
        <p:nvSpPr>
          <p:cNvPr id="103435" name="Rectangle 10"/>
          <p:cNvSpPr>
            <a:spLocks noChangeArrowheads="1"/>
          </p:cNvSpPr>
          <p:nvPr/>
        </p:nvSpPr>
        <p:spPr bwMode="auto">
          <a:xfrm>
            <a:off x="381000" y="1293813"/>
            <a:ext cx="7924800" cy="3508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a:latin typeface="Times New Roman" panose="02020603050405020304" pitchFamily="18" charset="0"/>
              </a:rPr>
              <a:t>Flow control in SCTP is similar to that in TCP. In SCTP, we need to handle two units of data, the byte and the chunk. The values of rwnd and cwnd are expressed in bytes; the values of TSN and acknowledgments are expressed in chunks. To show the concept, we make some unrealistic assumptions. We assume that there is never congestion in the network and that the network is error free. </a:t>
            </a:r>
          </a:p>
        </p:txBody>
      </p:sp>
    </p:spTree>
    <p:extLst>
      <p:ext uri="{BB962C8B-B14F-4D97-AF65-F5344CB8AC3E}">
        <p14:creationId xmlns:p14="http://schemas.microsoft.com/office/powerpoint/2010/main" val="4204371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DC3EDF07-5247-4F0D-A3F0-714A5C227214}" type="slidenum">
              <a:rPr lang="en-US" altLang="en-US" sz="1200" i="0">
                <a:latin typeface="Arial" panose="020B0604020202020204" pitchFamily="34" charset="0"/>
              </a:rPr>
              <a:pPr/>
              <a:t>21</a:t>
            </a:fld>
            <a:endParaRPr lang="en-US" altLang="en-US" sz="1200" i="0">
              <a:latin typeface="Arial" panose="020B0604020202020204" pitchFamily="34" charset="0"/>
            </a:endParaRPr>
          </a:p>
        </p:txBody>
      </p:sp>
      <p:sp>
        <p:nvSpPr>
          <p:cNvPr id="10445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24.47:  </a:t>
            </a:r>
            <a:r>
              <a:rPr lang="en-US" altLang="en-US" sz="2000">
                <a:latin typeface="Times-BoldItalic" charset="0"/>
              </a:rPr>
              <a:t>Flow control, receiver site</a:t>
            </a:r>
          </a:p>
        </p:txBody>
      </p:sp>
      <p:pic>
        <p:nvPicPr>
          <p:cNvPr id="1044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78050"/>
            <a:ext cx="810736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260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67CCD279-B941-40F2-B7A9-A5B8A90C8B04}" type="slidenum">
              <a:rPr lang="en-US" altLang="en-US" sz="1200" i="0">
                <a:latin typeface="Arial" panose="020B0604020202020204" pitchFamily="34" charset="0"/>
              </a:rPr>
              <a:pPr/>
              <a:t>22</a:t>
            </a:fld>
            <a:endParaRPr lang="en-US" altLang="en-US" sz="1200" i="0">
              <a:latin typeface="Arial" panose="020B0604020202020204" pitchFamily="34" charset="0"/>
            </a:endParaRPr>
          </a:p>
        </p:txBody>
      </p:sp>
      <p:sp>
        <p:nvSpPr>
          <p:cNvPr id="10547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24.48:  </a:t>
            </a:r>
            <a:r>
              <a:rPr lang="en-US" altLang="en-US" sz="2000">
                <a:latin typeface="Times-BoldItalic" charset="0"/>
              </a:rPr>
              <a:t>Flow control, sender site</a:t>
            </a:r>
          </a:p>
        </p:txBody>
      </p:sp>
      <p:pic>
        <p:nvPicPr>
          <p:cNvPr id="1054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2133600"/>
            <a:ext cx="8624887"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383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19995063-35C8-43B1-B5EF-081BB048CDF9}" type="slidenum">
              <a:rPr lang="en-US" altLang="en-US" sz="1200" i="0">
                <a:latin typeface="Arial" panose="020B0604020202020204" pitchFamily="34" charset="0"/>
              </a:rPr>
              <a:pPr/>
              <a:t>23</a:t>
            </a:fld>
            <a:endParaRPr lang="en-US" altLang="en-US" sz="1200" i="0">
              <a:latin typeface="Arial" panose="020B0604020202020204" pitchFamily="34" charset="0"/>
            </a:endParaRPr>
          </a:p>
        </p:txBody>
      </p:sp>
      <p:sp>
        <p:nvSpPr>
          <p:cNvPr id="10649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65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650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65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65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650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065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84650" cy="641350"/>
          </a:xfrm>
          <a:prstGeom prst="rect">
            <a:avLst/>
          </a:prstGeom>
          <a:noFill/>
          <a:ln>
            <a:noFill/>
          </a:ln>
          <a:extLst/>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smtClean="0">
                <a:solidFill>
                  <a:schemeClr val="hlink"/>
                </a:solidFill>
                <a:effectLst>
                  <a:outerShdw blurRad="38100" dist="38100" dir="2700000" algn="tl">
                    <a:srgbClr val="C0C0C0"/>
                  </a:outerShdw>
                </a:effectLst>
                <a:latin typeface="Times New Roman" charset="0"/>
              </a:rPr>
              <a:t>24.4.6  Error Control</a:t>
            </a:r>
          </a:p>
        </p:txBody>
      </p:sp>
      <p:sp>
        <p:nvSpPr>
          <p:cNvPr id="106507" name="Rectangle 10"/>
          <p:cNvSpPr>
            <a:spLocks noChangeArrowheads="1"/>
          </p:cNvSpPr>
          <p:nvPr/>
        </p:nvSpPr>
        <p:spPr bwMode="auto">
          <a:xfrm>
            <a:off x="381000" y="1293813"/>
            <a:ext cx="7924800" cy="3081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a:latin typeface="Times New Roman" panose="02020603050405020304" pitchFamily="18" charset="0"/>
              </a:rPr>
              <a:t>SCTP, like TCP, is a reliable transport-layer protocol. It uses a SACK chunk to report the state of the receiver buffer to the sender. Each implementation uses a different set of entities and timers for the receiver and sender sites. We use a very simple design to convey the concept to the reader.</a:t>
            </a:r>
          </a:p>
        </p:txBody>
      </p:sp>
    </p:spTree>
    <p:extLst>
      <p:ext uri="{BB962C8B-B14F-4D97-AF65-F5344CB8AC3E}">
        <p14:creationId xmlns:p14="http://schemas.microsoft.com/office/powerpoint/2010/main" val="1723700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E598626D-911E-442E-86B4-F33755CF5DAB}" type="slidenum">
              <a:rPr lang="en-US" altLang="en-US" sz="1200" i="0">
                <a:latin typeface="Arial" panose="020B0604020202020204" pitchFamily="34" charset="0"/>
              </a:rPr>
              <a:pPr/>
              <a:t>24</a:t>
            </a:fld>
            <a:endParaRPr lang="en-US" altLang="en-US" sz="1200" i="0">
              <a:latin typeface="Arial" panose="020B0604020202020204" pitchFamily="34" charset="0"/>
            </a:endParaRPr>
          </a:p>
        </p:txBody>
      </p:sp>
      <p:sp>
        <p:nvSpPr>
          <p:cNvPr id="10752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24.49  :  </a:t>
            </a:r>
            <a:r>
              <a:rPr lang="en-US" altLang="en-US" sz="2000">
                <a:latin typeface="Times-BoldItalic" charset="0"/>
              </a:rPr>
              <a:t>Error control, receiver site</a:t>
            </a:r>
          </a:p>
        </p:txBody>
      </p:sp>
      <p:pic>
        <p:nvPicPr>
          <p:cNvPr id="809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85800"/>
            <a:ext cx="7921625"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3714750"/>
            <a:ext cx="6672263"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228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barn(inVertical)">
                                      <p:cBhvr>
                                        <p:cTn id="7" dur="500"/>
                                        <p:tgtEl>
                                          <p:spTgt spid="80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80901"/>
                                        </p:tgtEl>
                                        <p:attrNameLst>
                                          <p:attrName>style.visibility</p:attrName>
                                        </p:attrNameLst>
                                      </p:cBhvr>
                                      <p:to>
                                        <p:strVal val="visible"/>
                                      </p:to>
                                    </p:set>
                                    <p:animEffect transition="in" filter="circle(in)">
                                      <p:cBhvr>
                                        <p:cTn id="12" dur="2000"/>
                                        <p:tgtEl>
                                          <p:spTgt spid="80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71D3E7CA-46F2-40E1-9176-9EA93F9B22F6}" type="slidenum">
              <a:rPr lang="en-US" altLang="en-US" sz="1200" i="0">
                <a:latin typeface="Arial" panose="020B0604020202020204" pitchFamily="34" charset="0"/>
              </a:rPr>
              <a:pPr/>
              <a:t>25</a:t>
            </a:fld>
            <a:endParaRPr lang="en-US" altLang="en-US" sz="1200" i="0">
              <a:latin typeface="Arial" panose="020B0604020202020204" pitchFamily="34" charset="0"/>
            </a:endParaRPr>
          </a:p>
        </p:txBody>
      </p:sp>
      <p:sp>
        <p:nvSpPr>
          <p:cNvPr id="10854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24.50  :  </a:t>
            </a:r>
            <a:r>
              <a:rPr lang="en-US" altLang="en-US" sz="2000">
                <a:latin typeface="Times-BoldItalic" charset="0"/>
              </a:rPr>
              <a:t>Error control, sender site</a:t>
            </a:r>
          </a:p>
        </p:txBody>
      </p:sp>
      <p:pic>
        <p:nvPicPr>
          <p:cNvPr id="1085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1295400"/>
            <a:ext cx="83502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588" y="3733800"/>
            <a:ext cx="5915025"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146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EE5ACA51-AE0B-4FC0-8B91-5F3264DAA2D3}" type="slidenum">
              <a:rPr lang="en-US" altLang="en-US" sz="1200" i="0">
                <a:latin typeface="Arial" panose="020B0604020202020204" pitchFamily="34" charset="0"/>
              </a:rPr>
              <a:pPr/>
              <a:t>26</a:t>
            </a:fld>
            <a:endParaRPr lang="en-US" altLang="en-US" sz="1200" i="0">
              <a:latin typeface="Arial" panose="020B0604020202020204" pitchFamily="34" charset="0"/>
            </a:endParaRPr>
          </a:p>
        </p:txBody>
      </p:sp>
      <p:sp>
        <p:nvSpPr>
          <p:cNvPr id="109571" name="Rectangle 14"/>
          <p:cNvSpPr>
            <a:spLocks noChangeArrowheads="1"/>
          </p:cNvSpPr>
          <p:nvPr/>
        </p:nvSpPr>
        <p:spPr bwMode="auto">
          <a:xfrm>
            <a:off x="152400" y="133350"/>
            <a:ext cx="89916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24.51:  </a:t>
            </a:r>
            <a:r>
              <a:rPr lang="en-US" altLang="en-US" sz="2000">
                <a:latin typeface="Times-BoldItalic" charset="0"/>
              </a:rPr>
              <a:t>New state at the sender site after receiving a SACK chunk</a:t>
            </a:r>
          </a:p>
        </p:txBody>
      </p:sp>
      <p:pic>
        <p:nvPicPr>
          <p:cNvPr id="109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1219200"/>
            <a:ext cx="8556625"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267200"/>
            <a:ext cx="58610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20174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Your Understanding</a:t>
            </a:r>
            <a:endParaRPr lang="en-IN" dirty="0"/>
          </a:p>
        </p:txBody>
      </p:sp>
      <p:sp>
        <p:nvSpPr>
          <p:cNvPr id="3" name="Content Placeholder 2"/>
          <p:cNvSpPr>
            <a:spLocks noGrp="1"/>
          </p:cNvSpPr>
          <p:nvPr>
            <p:ph idx="1"/>
          </p:nvPr>
        </p:nvSpPr>
        <p:spPr/>
        <p:txBody>
          <a:bodyPr/>
          <a:lstStyle/>
          <a:p>
            <a:pPr marL="0" indent="0" algn="just">
              <a:buNone/>
            </a:pPr>
            <a:endParaRPr lang="en-US" altLang="en-US" sz="3200" dirty="0" smtClean="0">
              <a:latin typeface="Times New Roman" panose="02020603050405020304" charset="0"/>
              <a:cs typeface="Times New Roman" panose="02020603050405020304" charset="0"/>
            </a:endParaRPr>
          </a:p>
          <a:p>
            <a:pPr marL="0" indent="0" algn="just">
              <a:buNone/>
            </a:pPr>
            <a:endParaRPr lang="en-US" altLang="en-US" sz="3200" dirty="0">
              <a:latin typeface="Times New Roman" panose="02020603050405020304" charset="0"/>
              <a:cs typeface="Times New Roman" panose="02020603050405020304" charset="0"/>
            </a:endParaRPr>
          </a:p>
          <a:p>
            <a:pPr marL="0" indent="0" algn="just">
              <a:buNone/>
            </a:pPr>
            <a:r>
              <a:rPr lang="en-US" altLang="en-US" sz="3200" dirty="0" smtClean="0">
                <a:latin typeface="Times New Roman" panose="02020603050405020304" charset="0"/>
                <a:cs typeface="Times New Roman" panose="02020603050405020304" charset="0"/>
              </a:rPr>
              <a:t>	What is the difference between Go back N and Selective Repeat Protocol?</a:t>
            </a:r>
            <a:endParaRPr lang="en-US" altLang="en-US" sz="3200" dirty="0">
              <a:latin typeface="Times New Roman" panose="02020603050405020304" charset="0"/>
              <a:cs typeface="Times New Roman" panose="02020603050405020304" charset="0"/>
            </a:endParaRPr>
          </a:p>
          <a:p>
            <a:pPr marL="0" indent="0">
              <a:lnSpc>
                <a:spcPct val="200000"/>
              </a:lnSpc>
              <a:buNone/>
            </a:pPr>
            <a:endParaRPr lang="en-US" alt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a:t>
            </a:r>
            <a:r>
              <a:rPr lang="en-US" sz="2400" dirty="0" smtClean="0"/>
              <a:t>understand</a:t>
            </a:r>
            <a:endParaRPr lang="en-US" sz="2400" dirty="0"/>
          </a:p>
          <a:p>
            <a:pPr marL="0" indent="0">
              <a:buNone/>
            </a:pPr>
            <a:endParaRPr lang="en-US" sz="2400" dirty="0"/>
          </a:p>
          <a:p>
            <a:pPr eaLnBrk="1" hangingPunct="1">
              <a:lnSpc>
                <a:spcPct val="90000"/>
              </a:lnSpc>
            </a:pPr>
            <a:r>
              <a:rPr lang="en-US" dirty="0" smtClean="0"/>
              <a:t>Transport Layer Flow control protocols</a:t>
            </a:r>
          </a:p>
          <a:p>
            <a:pPr lvl="1" eaLnBrk="1" hangingPunct="1">
              <a:lnSpc>
                <a:spcPct val="90000"/>
              </a:lnSpc>
            </a:pPr>
            <a:r>
              <a:rPr lang="en-US" dirty="0" smtClean="0"/>
              <a:t>Simple protocol</a:t>
            </a:r>
          </a:p>
          <a:p>
            <a:pPr lvl="1" eaLnBrk="1" hangingPunct="1">
              <a:lnSpc>
                <a:spcPct val="90000"/>
              </a:lnSpc>
            </a:pPr>
            <a:r>
              <a:rPr lang="en-US" dirty="0" smtClean="0"/>
              <a:t>Stop and wait protocol</a:t>
            </a:r>
          </a:p>
          <a:p>
            <a:pPr lvl="1" eaLnBrk="1" hangingPunct="1">
              <a:lnSpc>
                <a:spcPct val="90000"/>
              </a:lnSpc>
            </a:pPr>
            <a:r>
              <a:rPr lang="en-US" dirty="0" smtClean="0"/>
              <a:t>Go back N protocol</a:t>
            </a:r>
          </a:p>
          <a:p>
            <a:pPr lvl="1" eaLnBrk="1" hangingPunct="1">
              <a:lnSpc>
                <a:spcPct val="90000"/>
              </a:lnSpc>
            </a:pPr>
            <a:r>
              <a:rPr lang="en-US" dirty="0" smtClean="0"/>
              <a:t>Selective Repeat protocol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a:endParaRPr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3557270" cy="1076325"/>
          </a:xfrm>
          <a:prstGeom prst="rect">
            <a:avLst/>
          </a:prstGeom>
          <a:noFill/>
          <a:ln w="9525">
            <a:noFill/>
            <a:miter lim="800000"/>
          </a:ln>
          <a:effectLst/>
        </p:spPr>
        <p:txBody>
          <a:bodyPr wrap="none">
            <a:spAutoFit/>
          </a:bodyPr>
          <a:lstStyle/>
          <a:p>
            <a:pPr marL="0" lvl="2" indent="0">
              <a:buNone/>
            </a:pPr>
            <a:r>
              <a:rPr i="0" dirty="0">
                <a:effectLst>
                  <a:outerShdw blurRad="38100" dist="38100" dir="2700000">
                    <a:srgbClr val="C0C0C0"/>
                  </a:outerShdw>
                </a:effectLst>
                <a:latin typeface="Times" pitchFamily="18" charset="0"/>
              </a:rPr>
              <a:t>   INTRODUCTION</a:t>
            </a:r>
          </a:p>
          <a:p>
            <a:pPr marL="0" lvl="2" indent="0">
              <a:buNone/>
            </a:pPr>
            <a:endParaRPr i="0" dirty="0">
              <a:effectLst>
                <a:outerShdw blurRad="38100" dist="38100" dir="2700000">
                  <a:srgbClr val="C0C0C0"/>
                </a:outerShdw>
              </a:effectLst>
              <a:latin typeface="Times" pitchFamily="18" charset="0"/>
            </a:endParaRPr>
          </a:p>
        </p:txBody>
      </p:sp>
      <p:sp>
        <p:nvSpPr>
          <p:cNvPr id="4101" name="Text Box 4"/>
          <p:cNvSpPr txBox="1"/>
          <p:nvPr/>
        </p:nvSpPr>
        <p:spPr>
          <a:xfrm>
            <a:off x="8229600" y="6400800"/>
            <a:ext cx="184150" cy="366713"/>
          </a:xfrm>
          <a:prstGeom prst="rect">
            <a:avLst/>
          </a:prstGeom>
          <a:noFill/>
          <a:ln w="9525">
            <a:noFill/>
          </a:ln>
        </p:spPr>
        <p:txBody>
          <a:bodyPr wrap="none">
            <a:spAutoFit/>
          </a:bodyPr>
          <a:lstStyle/>
          <a:p>
            <a:endParaRPr lang="en-US" altLang="en-US" sz="1800" i="0" dirty="0">
              <a:latin typeface="Times New Roman" panose="02020603050405020304" charset="0"/>
            </a:endParaRPr>
          </a:p>
        </p:txBody>
      </p:sp>
      <p:sp>
        <p:nvSpPr>
          <p:cNvPr id="4102" name="Rectangle 8"/>
          <p:cNvSpPr/>
          <p:nvPr/>
        </p:nvSpPr>
        <p:spPr>
          <a:xfrm>
            <a:off x="381000" y="1658938"/>
            <a:ext cx="8229600" cy="3970318"/>
          </a:xfrm>
          <a:prstGeom prst="rect">
            <a:avLst/>
          </a:prstGeom>
          <a:noFill/>
          <a:ln w="9525">
            <a:noFill/>
          </a:ln>
        </p:spPr>
        <p:txBody>
          <a:bodyPr>
            <a:spAutoFit/>
          </a:bodyPr>
          <a:lstStyle/>
          <a:p>
            <a:pPr algn="just"/>
            <a:r>
              <a:rPr lang="en-US" altLang="en-US" sz="2800" dirty="0">
                <a:latin typeface="Times-Roman"/>
              </a:rPr>
              <a:t>The transport layer is located between the application layer and the network layer.</a:t>
            </a:r>
          </a:p>
          <a:p>
            <a:pPr algn="just"/>
            <a:endParaRPr lang="en-US" altLang="en-US" sz="2800" dirty="0">
              <a:latin typeface="Times-Roman"/>
            </a:endParaRPr>
          </a:p>
          <a:p>
            <a:pPr algn="just"/>
            <a:r>
              <a:rPr lang="en-US" altLang="en-US" sz="2800" dirty="0">
                <a:latin typeface="Times-Roman"/>
              </a:rPr>
              <a:t> It provides a process-to-process communication between two application layers, one at the local host and the other at the remote host. </a:t>
            </a:r>
          </a:p>
          <a:p>
            <a:pPr algn="just"/>
            <a:endParaRPr lang="en-US" altLang="en-US" sz="2800" dirty="0">
              <a:latin typeface="Times-Roman"/>
            </a:endParaRPr>
          </a:p>
          <a:p>
            <a:pPr algn="just"/>
            <a:r>
              <a:rPr lang="en-US" altLang="en-US" sz="2800" dirty="0">
                <a:latin typeface="Times-Roman"/>
              </a:rPr>
              <a:t>Communication is provided using a logical connection.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9B5AF699-7AD5-4EBF-A786-04086CE1968B}" type="slidenum">
              <a:rPr lang="en-US" altLang="en-US" sz="1200" i="0">
                <a:latin typeface="Arial" panose="020B0604020202020204" pitchFamily="34" charset="0"/>
              </a:rPr>
              <a:pPr/>
              <a:t>5</a:t>
            </a:fld>
            <a:endParaRPr lang="en-US" altLang="en-US" sz="1200" i="0">
              <a:latin typeface="Arial" panose="020B0604020202020204" pitchFamily="34" charset="0"/>
            </a:endParaRPr>
          </a:p>
        </p:txBody>
      </p:sp>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2271713" cy="1066800"/>
          </a:xfrm>
          <a:prstGeom prst="rect">
            <a:avLst/>
          </a:prstGeom>
          <a:noFill/>
          <a:ln w="9525">
            <a:noFill/>
            <a:miter lim="800000"/>
            <a:headEnd/>
            <a:tailEnd/>
          </a:ln>
          <a:effectLst/>
        </p:spPr>
        <p:txBody>
          <a:bodyPr wrap="none">
            <a:spAutoFit/>
          </a:bodyPr>
          <a:lstStyle>
            <a:lvl1pPr marL="24161750" indent="-24161750">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marL="0" lvl="2"/>
            <a:r>
              <a:rPr lang="en-US" altLang="en-US" i="0">
                <a:effectLst>
                  <a:outerShdw blurRad="38100" dist="38100" dir="2700000" algn="tl">
                    <a:srgbClr val="C0C0C0"/>
                  </a:outerShdw>
                </a:effectLst>
                <a:latin typeface="Times" panose="02020603050405020304" pitchFamily="18" charset="0"/>
              </a:rPr>
              <a:t>24-4   SCTP</a:t>
            </a:r>
          </a:p>
          <a:p>
            <a:pPr marL="0" lvl="2"/>
            <a:endParaRPr lang="en-US" altLang="en-US" i="0">
              <a:effectLst>
                <a:outerShdw blurRad="38100" dist="38100" dir="2700000" algn="tl">
                  <a:srgbClr val="C0C0C0"/>
                </a:outerShdw>
              </a:effectLst>
              <a:latin typeface="Times" panose="02020603050405020304" pitchFamily="18" charset="0"/>
            </a:endParaRPr>
          </a:p>
        </p:txBody>
      </p:sp>
      <p:sp>
        <p:nvSpPr>
          <p:cNvPr id="88069"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sz="1800" i="0">
              <a:latin typeface="Times New Roman" panose="02020603050405020304" pitchFamily="18" charset="0"/>
            </a:endParaRPr>
          </a:p>
        </p:txBody>
      </p:sp>
      <p:sp>
        <p:nvSpPr>
          <p:cNvPr id="88070" name="Rectangle 8"/>
          <p:cNvSpPr>
            <a:spLocks noChangeArrowheads="1"/>
          </p:cNvSpPr>
          <p:nvPr/>
        </p:nvSpPr>
        <p:spPr bwMode="auto">
          <a:xfrm>
            <a:off x="381000" y="1658938"/>
            <a:ext cx="83058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a:latin typeface="Times-Roman" charset="0"/>
              </a:rPr>
              <a:t>Stream Control Transmission Protocol (SCTP) is a new transport-layer protocol designed to combine some features of UDP and TCP in an effort to create a protocol for multimedia communication.</a:t>
            </a:r>
          </a:p>
        </p:txBody>
      </p:sp>
    </p:spTree>
    <p:extLst>
      <p:ext uri="{BB962C8B-B14F-4D97-AF65-F5344CB8AC3E}">
        <p14:creationId xmlns:p14="http://schemas.microsoft.com/office/powerpoint/2010/main" val="734346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C98A589E-93DD-4BC5-BE41-AD019E2B5CB4}" type="slidenum">
              <a:rPr lang="en-US" altLang="en-US" sz="1200" i="0">
                <a:latin typeface="Arial" panose="020B0604020202020204" pitchFamily="34" charset="0"/>
              </a:rPr>
              <a:pPr/>
              <a:t>6</a:t>
            </a:fld>
            <a:endParaRPr lang="en-US" altLang="en-US" sz="1200" i="0">
              <a:latin typeface="Arial" panose="020B0604020202020204" pitchFamily="34" charset="0"/>
            </a:endParaRPr>
          </a:p>
        </p:txBody>
      </p:sp>
      <p:sp>
        <p:nvSpPr>
          <p:cNvPr id="8909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909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909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909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909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909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90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337050" cy="641350"/>
          </a:xfrm>
          <a:prstGeom prst="rect">
            <a:avLst/>
          </a:prstGeom>
          <a:noFill/>
          <a:ln>
            <a:noFill/>
          </a:ln>
          <a:extLst/>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smtClean="0">
                <a:solidFill>
                  <a:schemeClr val="hlink"/>
                </a:solidFill>
                <a:effectLst>
                  <a:outerShdw blurRad="38100" dist="38100" dir="2700000" algn="tl">
                    <a:srgbClr val="C0C0C0"/>
                  </a:outerShdw>
                </a:effectLst>
                <a:latin typeface="Times New Roman" charset="0"/>
              </a:rPr>
              <a:t>24.4.1  SCTP Services</a:t>
            </a:r>
          </a:p>
        </p:txBody>
      </p:sp>
      <p:sp>
        <p:nvSpPr>
          <p:cNvPr id="89099" name="Rectangle 10"/>
          <p:cNvSpPr>
            <a:spLocks noChangeArrowheads="1"/>
          </p:cNvSpPr>
          <p:nvPr/>
        </p:nvSpPr>
        <p:spPr bwMode="auto">
          <a:xfrm>
            <a:off x="381000" y="1293813"/>
            <a:ext cx="7924800" cy="1373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a:latin typeface="Times New Roman" panose="02020603050405020304" pitchFamily="18" charset="0"/>
              </a:rPr>
              <a:t>Before discussing the operation of SCTP, let us explain the services offered by SCTP to the application-layer processes.</a:t>
            </a:r>
          </a:p>
        </p:txBody>
      </p:sp>
    </p:spTree>
    <p:extLst>
      <p:ext uri="{BB962C8B-B14F-4D97-AF65-F5344CB8AC3E}">
        <p14:creationId xmlns:p14="http://schemas.microsoft.com/office/powerpoint/2010/main" val="4173699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4D2938A8-0188-4A65-94EA-ECDDE3EB71A2}" type="slidenum">
              <a:rPr lang="en-US" altLang="en-US" sz="1200" i="0">
                <a:latin typeface="Arial" panose="020B0604020202020204" pitchFamily="34" charset="0"/>
              </a:rPr>
              <a:pPr/>
              <a:t>7</a:t>
            </a:fld>
            <a:endParaRPr lang="en-US" altLang="en-US" sz="1200" i="0">
              <a:latin typeface="Arial" panose="020B0604020202020204" pitchFamily="34" charset="0"/>
            </a:endParaRPr>
          </a:p>
        </p:txBody>
      </p:sp>
      <p:sp>
        <p:nvSpPr>
          <p:cNvPr id="9011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24.38  :  </a:t>
            </a:r>
            <a:r>
              <a:rPr lang="en-US" altLang="en-US" sz="2000">
                <a:latin typeface="Times-BoldItalic" charset="0"/>
              </a:rPr>
              <a:t>Multiple-stream concept</a:t>
            </a:r>
          </a:p>
        </p:txBody>
      </p:sp>
      <p:pic>
        <p:nvPicPr>
          <p:cNvPr id="69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228850"/>
            <a:ext cx="78105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2869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wipe(left)">
                                      <p:cBhvr>
                                        <p:cTn id="7" dur="20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E43B9143-4687-4FF5-BADC-F609514905F4}" type="slidenum">
              <a:rPr lang="en-US" altLang="en-US" sz="1200" i="0">
                <a:latin typeface="Arial" panose="020B0604020202020204" pitchFamily="34" charset="0"/>
              </a:rPr>
              <a:pPr/>
              <a:t>8</a:t>
            </a:fld>
            <a:endParaRPr lang="en-US" altLang="en-US" sz="1200" i="0">
              <a:latin typeface="Arial" panose="020B0604020202020204" pitchFamily="34" charset="0"/>
            </a:endParaRPr>
          </a:p>
        </p:txBody>
      </p:sp>
      <p:sp>
        <p:nvSpPr>
          <p:cNvPr id="9113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a:solidFill>
                  <a:srgbClr val="FF0000"/>
                </a:solidFill>
                <a:latin typeface="Times-BoldItalic" charset="0"/>
              </a:rPr>
              <a:t>Figure 24.39  :  </a:t>
            </a:r>
            <a:r>
              <a:rPr lang="en-US" altLang="en-US" sz="2000">
                <a:latin typeface="Times-BoldItalic" charset="0"/>
              </a:rPr>
              <a:t>Multihoming concept</a:t>
            </a:r>
          </a:p>
        </p:txBody>
      </p:sp>
      <p:pic>
        <p:nvPicPr>
          <p:cNvPr id="706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2057400"/>
            <a:ext cx="767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880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wipe(left)">
                                      <p:cBhvr>
                                        <p:cTn id="7" dur="5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1200" i="0">
                <a:latin typeface="Arial" panose="020B0604020202020204" pitchFamily="34" charset="0"/>
              </a:rPr>
              <a:t>24.</a:t>
            </a:r>
            <a:fld id="{F5E1C381-B85B-4A63-A45C-D776EE3A7889}" type="slidenum">
              <a:rPr lang="en-US" altLang="en-US" sz="1200" i="0">
                <a:latin typeface="Arial" panose="020B0604020202020204" pitchFamily="34" charset="0"/>
              </a:rPr>
              <a:pPr/>
              <a:t>9</a:t>
            </a:fld>
            <a:endParaRPr lang="en-US" altLang="en-US" sz="1200" i="0">
              <a:latin typeface="Arial" panose="020B0604020202020204" pitchFamily="34" charset="0"/>
            </a:endParaRPr>
          </a:p>
        </p:txBody>
      </p:sp>
      <p:sp>
        <p:nvSpPr>
          <p:cNvPr id="9216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216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216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216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216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216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9216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578350" cy="641350"/>
          </a:xfrm>
          <a:prstGeom prst="rect">
            <a:avLst/>
          </a:prstGeom>
          <a:noFill/>
          <a:ln>
            <a:noFill/>
          </a:ln>
          <a:extLst/>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smtClean="0">
                <a:solidFill>
                  <a:schemeClr val="hlink"/>
                </a:solidFill>
                <a:effectLst>
                  <a:outerShdw blurRad="38100" dist="38100" dir="2700000" algn="tl">
                    <a:srgbClr val="C0C0C0"/>
                  </a:outerShdw>
                </a:effectLst>
                <a:latin typeface="Times New Roman" charset="0"/>
              </a:rPr>
              <a:t>24.4.2   SCTP Features</a:t>
            </a:r>
          </a:p>
        </p:txBody>
      </p:sp>
      <p:sp>
        <p:nvSpPr>
          <p:cNvPr id="92171" name="Rectangle 10"/>
          <p:cNvSpPr>
            <a:spLocks noChangeArrowheads="1"/>
          </p:cNvSpPr>
          <p:nvPr/>
        </p:nvSpPr>
        <p:spPr bwMode="auto">
          <a:xfrm>
            <a:off x="381000" y="1293813"/>
            <a:ext cx="7924800" cy="519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a:latin typeface="Times New Roman" panose="02020603050405020304" pitchFamily="18" charset="0"/>
              </a:rPr>
              <a:t>The following shows the general features of SCTP.</a:t>
            </a:r>
          </a:p>
        </p:txBody>
      </p:sp>
      <p:sp>
        <p:nvSpPr>
          <p:cNvPr id="92172" name="Rectangle 2"/>
          <p:cNvSpPr>
            <a:spLocks noChangeArrowheads="1"/>
          </p:cNvSpPr>
          <p:nvPr/>
        </p:nvSpPr>
        <p:spPr bwMode="auto">
          <a:xfrm>
            <a:off x="533400" y="2133600"/>
            <a:ext cx="6019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a:t>Transmission Sequence Number (TSN)</a:t>
            </a:r>
          </a:p>
        </p:txBody>
      </p:sp>
      <p:sp>
        <p:nvSpPr>
          <p:cNvPr id="92173" name="Rectangle 14"/>
          <p:cNvSpPr>
            <a:spLocks noChangeArrowheads="1"/>
          </p:cNvSpPr>
          <p:nvPr/>
        </p:nvSpPr>
        <p:spPr bwMode="auto">
          <a:xfrm>
            <a:off x="533400" y="3073400"/>
            <a:ext cx="601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a:t>Stream Identifier (SI)</a:t>
            </a:r>
          </a:p>
        </p:txBody>
      </p:sp>
      <p:sp>
        <p:nvSpPr>
          <p:cNvPr id="92174" name="Rectangle 15"/>
          <p:cNvSpPr>
            <a:spLocks noChangeArrowheads="1"/>
          </p:cNvSpPr>
          <p:nvPr/>
        </p:nvSpPr>
        <p:spPr bwMode="auto">
          <a:xfrm>
            <a:off x="533400" y="4064000"/>
            <a:ext cx="6019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a:t>Stream Sequence Number (SSN)</a:t>
            </a:r>
          </a:p>
        </p:txBody>
      </p:sp>
    </p:spTree>
    <p:extLst>
      <p:ext uri="{BB962C8B-B14F-4D97-AF65-F5344CB8AC3E}">
        <p14:creationId xmlns:p14="http://schemas.microsoft.com/office/powerpoint/2010/main" val="66988573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637</Words>
  <Application>Microsoft Office PowerPoint</Application>
  <PresentationFormat>On-screen Show (4:3)</PresentationFormat>
  <Paragraphs>112</Paragraphs>
  <Slides>29</Slides>
  <Notes>25</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0</vt:i4>
      </vt:variant>
      <vt:variant>
        <vt:lpstr>Slide Titles</vt:lpstr>
      </vt:variant>
      <vt:variant>
        <vt:i4>29</vt:i4>
      </vt:variant>
    </vt:vector>
  </HeadingPairs>
  <TitlesOfParts>
    <vt:vector size="43" baseType="lpstr">
      <vt:lpstr>SimSun</vt:lpstr>
      <vt:lpstr>Arial</vt:lpstr>
      <vt:lpstr>Arial Black</vt:lpstr>
      <vt:lpstr>Baby Kruffy</vt:lpstr>
      <vt:lpstr>Tahoma</vt:lpstr>
      <vt:lpstr>Times</vt:lpstr>
      <vt:lpstr>Times New Roman</vt:lpstr>
      <vt:lpstr>Times-BoldItalic</vt:lpstr>
      <vt:lpstr>Times-Roman</vt:lpstr>
      <vt:lpstr>Verdana</vt:lpstr>
      <vt:lpstr>Wingdings</vt:lpstr>
      <vt:lpstr>ヒラギノ角ゴ Pro W3</vt: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Admin</cp:lastModifiedBy>
  <cp:revision>924</cp:revision>
  <dcterms:created xsi:type="dcterms:W3CDTF">2008-07-27T22:34:00Z</dcterms:created>
  <dcterms:modified xsi:type="dcterms:W3CDTF">2021-08-24T03:41:15Z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